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329" r:id="rId5"/>
    <p:sldId id="259" r:id="rId6"/>
    <p:sldId id="358" r:id="rId7"/>
    <p:sldId id="359" r:id="rId8"/>
    <p:sldId id="260" r:id="rId9"/>
    <p:sldId id="353" r:id="rId10"/>
    <p:sldId id="354" r:id="rId11"/>
    <p:sldId id="355" r:id="rId12"/>
    <p:sldId id="361" r:id="rId13"/>
    <p:sldId id="360" r:id="rId14"/>
    <p:sldId id="363" r:id="rId15"/>
    <p:sldId id="277" r:id="rId16"/>
    <p:sldId id="362" r:id="rId17"/>
    <p:sldId id="278" r:id="rId18"/>
    <p:sldId id="274" r:id="rId19"/>
    <p:sldId id="357" r:id="rId20"/>
    <p:sldId id="282" r:id="rId21"/>
    <p:sldId id="283" r:id="rId22"/>
    <p:sldId id="285" r:id="rId23"/>
    <p:sldId id="328" r:id="rId24"/>
    <p:sldId id="356" r:id="rId25"/>
    <p:sldId id="317" r:id="rId26"/>
    <p:sldId id="263" r:id="rId27"/>
    <p:sldId id="276" r:id="rId28"/>
    <p:sldId id="273" r:id="rId29"/>
    <p:sldId id="284" r:id="rId30"/>
    <p:sldId id="269" r:id="rId31"/>
    <p:sldId id="270" r:id="rId32"/>
    <p:sldId id="271" r:id="rId33"/>
    <p:sldId id="272" r:id="rId34"/>
    <p:sldId id="279" r:id="rId3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28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1C26"/>
    <a:srgbClr val="000000"/>
    <a:srgbClr val="E9503E"/>
    <a:srgbClr val="F5A300"/>
    <a:srgbClr val="FDCA00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7" autoAdjust="0"/>
    <p:restoredTop sz="91242" autoAdjust="0"/>
  </p:normalViewPr>
  <p:slideViewPr>
    <p:cSldViewPr snapToObjects="1">
      <p:cViewPr varScale="1">
        <p:scale>
          <a:sx n="104" d="100"/>
          <a:sy n="104" d="100"/>
        </p:scale>
        <p:origin x="1624" y="200"/>
      </p:cViewPr>
      <p:guideLst>
        <p:guide orient="horz" pos="2432"/>
        <p:guide pos="28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10.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10.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10.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10.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10.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10.02.20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10.02.20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9.jpeg"/><Relationship Id="rId5" Type="http://schemas.openxmlformats.org/officeDocument/2006/relationships/image" Target="../media/image270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9.jpeg"/><Relationship Id="rId5" Type="http://schemas.openxmlformats.org/officeDocument/2006/relationships/image" Target="../media/image270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6.png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Superpixel in Loss Function</a:t>
            </a:r>
            <a:br>
              <a:rPr lang="de-DE" altLang="en-US"/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>
            <p:extLst>
              <p:ext uri="{D42A27DB-BD31-4B8C-83A1-F6EECF244321}">
                <p14:modId xmlns:p14="http://schemas.microsoft.com/office/powerpoint/2010/main" val="3097251833"/>
              </p:ext>
            </p:extLst>
          </p:nvPr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cxnSpLocks/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5004048" y="155765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008CE8-EEA0-FA45-A437-27D2ACFF2DA3}"/>
              </a:ext>
            </a:extLst>
          </p:cNvPr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91F8EA9-51FB-7140-94D7-12CC52F007BD}"/>
                  </a:ext>
                </a:extLst>
              </p:cNvPr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pitchFamily="18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pitchFamily="18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pitchFamily="18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91F8EA9-51FB-7140-94D7-12CC52F00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>
                <a:blip r:embed="rId2"/>
                <a:stretch>
                  <a:fillRect l="-579" t="-2941" b="-117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A4E280BF-9780-284E-9A1A-1737B85156AC}"/>
              </a:ext>
            </a:extLst>
          </p:cNvPr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 edges be rough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A7EE101-08C9-E949-B15F-2A946718C3F8}"/>
              </a:ext>
            </a:extLst>
          </p:cNvPr>
          <p:cNvSpPr txBox="1"/>
          <p:nvPr/>
        </p:nvSpPr>
        <p:spPr>
          <a:xfrm>
            <a:off x="2140079" y="3617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5211F60-0B66-7647-B4CA-3F7784826C13}"/>
              </a:ext>
            </a:extLst>
          </p:cNvPr>
          <p:cNvSpPr txBox="1"/>
          <p:nvPr/>
        </p:nvSpPr>
        <p:spPr>
          <a:xfrm>
            <a:off x="2560241" y="32291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bldLvl="0" animBg="1"/>
      <p:bldP spid="10" grpId="0" animBg="1"/>
      <p:bldP spid="13" grpId="0" animBg="1"/>
      <p:bldP spid="13" grpId="1" animBg="1"/>
      <p:bldP spid="15" grpId="0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Superpixel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F5BF4B0-0A1B-AF42-AC1C-F2544F538046}"/>
                  </a:ext>
                </a:extLst>
              </p:cNvPr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F5BF4B0-0A1B-AF42-AC1C-F2544F538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027D04E0-129D-A049-BB81-7B018CC062B1}"/>
              </a:ext>
            </a:extLst>
          </p:cNvPr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555B1D-815D-C44A-B59E-A7C69F18C62A}"/>
              </a:ext>
            </a:extLst>
          </p:cNvPr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F74462-27F2-8541-94BF-1A46C6CDC8F5}"/>
              </a:ext>
            </a:extLst>
          </p:cNvPr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>
                <a:extLst>
                  <a:ext uri="{FF2B5EF4-FFF2-40B4-BE49-F238E27FC236}">
                    <a16:creationId xmlns:a16="http://schemas.microsoft.com/office/drawing/2014/main" id="{D6D24720-8D9D-4645-BB10-D0A160E45865}"/>
                  </a:ext>
                </a:extLst>
              </p:cNvPr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>
                <a:extLst>
                  <a:ext uri="{FF2B5EF4-FFF2-40B4-BE49-F238E27FC236}">
                    <a16:creationId xmlns:a16="http://schemas.microsoft.com/office/drawing/2014/main" id="{D6D24720-8D9D-4645-BB10-D0A160E45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>
                <a:blip r:embed="rId4"/>
                <a:stretch>
                  <a:fillRect t="-2941" b="-117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ACD71AC-0127-9041-BE0E-A54D972E9939}"/>
                  </a:ext>
                </a:extLst>
              </p:cNvPr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ACD71AC-0127-9041-BE0E-A54D972E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>
                <a:blip r:embed="rId5"/>
                <a:stretch>
                  <a:fillRect l="-1418" t="-3636" r="-355" b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8DA2F27-F86C-2A4E-917C-693A8748285C}"/>
                  </a:ext>
                </a:extLst>
              </p:cNvPr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8DA2F27-F86C-2A4E-917C-693A87482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>
                <a:blip r:embed="rId6"/>
                <a:stretch>
                  <a:fillRect l="-888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>
            <a:extLst>
              <a:ext uri="{FF2B5EF4-FFF2-40B4-BE49-F238E27FC236}">
                <a16:creationId xmlns:a16="http://schemas.microsoft.com/office/drawing/2014/main" id="{BFA3818C-6071-AB43-AC59-9B0169D99E66}"/>
              </a:ext>
            </a:extLst>
          </p:cNvPr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DF2CE8D9-B5C1-0B48-85D1-C195A3A537EF}"/>
                </a:ext>
              </a:extLst>
            </p:cNvPr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B0966B39-664C-CA4C-BFDD-B3558A8890D7}"/>
                </a:ext>
              </a:extLst>
            </p:cNvPr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Superpixel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F5BF4B0-0A1B-AF42-AC1C-F2544F538046}"/>
                  </a:ext>
                </a:extLst>
              </p:cNvPr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F5BF4B0-0A1B-AF42-AC1C-F2544F538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027D04E0-129D-A049-BB81-7B018CC062B1}"/>
              </a:ext>
            </a:extLst>
          </p:cNvPr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D555B1D-815D-C44A-B59E-A7C69F18C62A}"/>
                  </a:ext>
                </a:extLst>
              </p:cNvPr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D555B1D-815D-C44A-B59E-A7C69F18C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>
                <a:blip r:embed="rId4"/>
                <a:stretch>
                  <a:fillRect r="-446" b="-205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58F74462-27F2-8541-94BF-1A46C6CDC8F5}"/>
              </a:ext>
            </a:extLst>
          </p:cNvPr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>
                <a:extLst>
                  <a:ext uri="{FF2B5EF4-FFF2-40B4-BE49-F238E27FC236}">
                    <a16:creationId xmlns:a16="http://schemas.microsoft.com/office/drawing/2014/main" id="{D6D24720-8D9D-4645-BB10-D0A160E45865}"/>
                  </a:ext>
                </a:extLst>
              </p:cNvPr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>
                <a:extLst>
                  <a:ext uri="{FF2B5EF4-FFF2-40B4-BE49-F238E27FC236}">
                    <a16:creationId xmlns:a16="http://schemas.microsoft.com/office/drawing/2014/main" id="{D6D24720-8D9D-4645-BB10-D0A160E45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>
                <a:blip r:embed="rId5"/>
                <a:stretch>
                  <a:fillRect t="-2941" b="-117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ACD71AC-0127-9041-BE0E-A54D972E9939}"/>
                  </a:ext>
                </a:extLst>
              </p:cNvPr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ACD71AC-0127-9041-BE0E-A54D972E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>
                <a:blip r:embed="rId6"/>
                <a:stretch>
                  <a:fillRect l="-1418" t="-3636" r="-355" b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8DA2F27-F86C-2A4E-917C-693A8748285C}"/>
                  </a:ext>
                </a:extLst>
              </p:cNvPr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8DA2F27-F86C-2A4E-917C-693A87482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>
                <a:blip r:embed="rId7"/>
                <a:stretch>
                  <a:fillRect l="-1111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>
            <a:extLst>
              <a:ext uri="{FF2B5EF4-FFF2-40B4-BE49-F238E27FC236}">
                <a16:creationId xmlns:a16="http://schemas.microsoft.com/office/drawing/2014/main" id="{BFA3818C-6071-AB43-AC59-9B0169D99E66}"/>
              </a:ext>
            </a:extLst>
          </p:cNvPr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DF2CE8D9-B5C1-0B48-85D1-C195A3A537EF}"/>
                </a:ext>
              </a:extLst>
            </p:cNvPr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B0966B39-664C-CA4C-BFDD-B3558A8890D7}"/>
                </a:ext>
              </a:extLst>
            </p:cNvPr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892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Superpixel in Loss Function</a:t>
            </a:r>
            <a:br>
              <a:rPr lang="de-DE" altLang="en-US"/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F5BF4B0-0A1B-AF42-AC1C-F2544F538046}"/>
                  </a:ext>
                </a:extLst>
              </p:cNvPr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F5BF4B0-0A1B-AF42-AC1C-F2544F538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027D04E0-129D-A049-BB81-7B018CC062B1}"/>
              </a:ext>
            </a:extLst>
          </p:cNvPr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555B1D-815D-C44A-B59E-A7C69F18C62A}"/>
              </a:ext>
            </a:extLst>
          </p:cNvPr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8F74462-27F2-8541-94BF-1A46C6CDC8F5}"/>
              </a:ext>
            </a:extLst>
          </p:cNvPr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>
                <a:extLst>
                  <a:ext uri="{FF2B5EF4-FFF2-40B4-BE49-F238E27FC236}">
                    <a16:creationId xmlns:a16="http://schemas.microsoft.com/office/drawing/2014/main" id="{D6D24720-8D9D-4645-BB10-D0A160E45865}"/>
                  </a:ext>
                </a:extLst>
              </p:cNvPr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>
                <a:extLst>
                  <a:ext uri="{FF2B5EF4-FFF2-40B4-BE49-F238E27FC236}">
                    <a16:creationId xmlns:a16="http://schemas.microsoft.com/office/drawing/2014/main" id="{D6D24720-8D9D-4645-BB10-D0A160E45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>
                <a:blip r:embed="rId3"/>
                <a:stretch>
                  <a:fillRect t="-2941" b="-14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546A1B-7FA6-6D40-872B-F7E0C76677D9}"/>
                  </a:ext>
                </a:extLst>
              </p:cNvPr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546A1B-7FA6-6D40-872B-F7E0C76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6FD20327-C119-9D43-AF94-7CBFE7CB25FD}"/>
              </a:ext>
            </a:extLst>
          </p:cNvPr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03EF1B2-F444-3046-BBCC-F4F242850297}"/>
                  </a:ext>
                </a:extLst>
              </p:cNvPr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03EF1B2-F444-3046-BBCC-F4F242850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>
                <a:blip r:embed="rId5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E30DC17E-59BC-2646-9242-3DEE63419A8D}"/>
              </a:ext>
            </a:extLst>
          </p:cNvPr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693490-FAF9-1F41-8B14-973D1CD8448F}"/>
              </a:ext>
            </a:extLst>
          </p:cNvPr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04F9703-0A0F-A847-8E6B-6E01BDC26631}"/>
              </a:ext>
            </a:extLst>
          </p:cNvPr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044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Normals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cxnSpLocks/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008CE8-EEA0-FA45-A437-27D2ACFF2DA3}"/>
              </a:ext>
            </a:extLst>
          </p:cNvPr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1F8EA9-51FB-7140-94D7-12CC52F007BD}"/>
              </a:ext>
            </a:extLst>
          </p:cNvPr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BD79AC6-8600-1E48-9EDC-19DD21057DA0}"/>
              </a:ext>
            </a:extLst>
          </p:cNvPr>
          <p:cNvCxnSpPr>
            <a:cxnSpLocks/>
          </p:cNvCxnSpPr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9499F5C3-1250-B14D-BBB4-DA3EB8CE5154}"/>
              </a:ext>
            </a:extLst>
          </p:cNvPr>
          <p:cNvCxnSpPr>
            <a:cxnSpLocks/>
          </p:cNvCxnSpPr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2D76E532-6F79-7C4B-B13D-812F971AF50C}"/>
              </a:ext>
            </a:extLst>
          </p:cNvPr>
          <p:cNvCxnSpPr>
            <a:cxnSpLocks/>
          </p:cNvCxnSpPr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EE6CD86E-8DF0-7F4E-8DAC-78B51563DBAD}"/>
              </a:ext>
            </a:extLst>
          </p:cNvPr>
          <p:cNvCxnSpPr>
            <a:cxnSpLocks/>
          </p:cNvCxnSpPr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5FA3B767-E14E-7A4D-855E-EEC7F8BD81FB}"/>
              </a:ext>
            </a:extLst>
          </p:cNvPr>
          <p:cNvCxnSpPr>
            <a:cxnSpLocks/>
          </p:cNvCxnSpPr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7F209900-C1A3-2E4B-A9AC-443CA1C508E3}"/>
              </a:ext>
            </a:extLst>
          </p:cNvPr>
          <p:cNvCxnSpPr>
            <a:cxnSpLocks/>
          </p:cNvCxnSpPr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E0F94B45-BB54-2446-911E-E2769F2FE396}"/>
              </a:ext>
            </a:extLst>
          </p:cNvPr>
          <p:cNvCxnSpPr>
            <a:cxnSpLocks/>
          </p:cNvCxnSpPr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7F6F931F-1F79-3846-AECE-A007006732A6}"/>
              </a:ext>
            </a:extLst>
          </p:cNvPr>
          <p:cNvCxnSpPr>
            <a:cxnSpLocks/>
          </p:cNvCxnSpPr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D02BB93D-32F3-AD4E-9827-D522A51CD995}"/>
              </a:ext>
            </a:extLst>
          </p:cNvPr>
          <p:cNvCxnSpPr>
            <a:cxnSpLocks/>
          </p:cNvCxnSpPr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BC9891A4-8BDF-4D48-9CC5-EDA207495913}"/>
              </a:ext>
            </a:extLst>
          </p:cNvPr>
          <p:cNvCxnSpPr>
            <a:cxnSpLocks/>
          </p:cNvCxnSpPr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0B058AC3-35F0-3D4A-9543-07B58FC91C9E}"/>
              </a:ext>
            </a:extLst>
          </p:cNvPr>
          <p:cNvCxnSpPr>
            <a:cxnSpLocks/>
          </p:cNvCxnSpPr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C6852DBD-27BA-BB47-9479-D8748573C03B}"/>
              </a:ext>
            </a:extLst>
          </p:cNvPr>
          <p:cNvCxnSpPr>
            <a:cxnSpLocks/>
          </p:cNvCxnSpPr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9718BA22-EAC4-7547-BE04-06EDB3A34B2B}"/>
                  </a:ext>
                </a:extLst>
              </p:cNvPr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9718BA22-EAC4-7547-BE04-06EDB3A34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>
                <a:blip r:embed="rId2"/>
                <a:stretch>
                  <a:fillRect l="-6075" t="-107937" r="-2336" b="-1698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>
            <a:extLst>
              <a:ext uri="{FF2B5EF4-FFF2-40B4-BE49-F238E27FC236}">
                <a16:creationId xmlns:a16="http://schemas.microsoft.com/office/drawing/2014/main" id="{A471A658-CB14-904E-9E3F-ED7505D37240}"/>
              </a:ext>
            </a:extLst>
          </p:cNvPr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>
            <a:extLst>
              <a:ext uri="{FF2B5EF4-FFF2-40B4-BE49-F238E27FC236}">
                <a16:creationId xmlns:a16="http://schemas.microsoft.com/office/drawing/2014/main" id="{C6FB665A-CCEB-2F49-A216-EF84D2755878}"/>
              </a:ext>
            </a:extLst>
          </p:cNvPr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>
            <a:extLst>
              <a:ext uri="{FF2B5EF4-FFF2-40B4-BE49-F238E27FC236}">
                <a16:creationId xmlns:a16="http://schemas.microsoft.com/office/drawing/2014/main" id="{6E98DDEC-3306-B04C-8CB6-DFB502F99800}"/>
              </a:ext>
            </a:extLst>
          </p:cNvPr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CD36A686-67A7-604D-984B-3BB0BBDC4278}"/>
                  </a:ext>
                </a:extLst>
              </p:cNvPr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CD36A686-67A7-604D-984B-3BB0BBDC4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>
                <a:blip r:embed="rId3"/>
                <a:stretch>
                  <a:fillRect l="-1163"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3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118" grpId="0" bldLvl="0" animBg="1"/>
      <p:bldP spid="118" grpId="1" bldLvl="0" animBg="1"/>
      <p:bldP spid="11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728" y="4338682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338682"/>
                <a:ext cx="7953318" cy="460639"/>
              </a:xfrm>
              <a:prstGeom prst="rect">
                <a:avLst/>
              </a:prstGeom>
              <a:blipFill>
                <a:blip r:embed="rId2"/>
                <a:stretch>
                  <a:fillRect l="-955" b="-162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/>
          <p:cNvSpPr txBox="1"/>
          <p:nvPr/>
        </p:nvSpPr>
        <p:spPr>
          <a:xfrm>
            <a:off x="418578" y="3162394"/>
            <a:ext cx="327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Calculated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Error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between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image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and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warped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image</a:t>
            </a:r>
            <a:endParaRPr lang="de-DE" b="0" dirty="0">
              <a:latin typeface="Cambria Math" panose="02040503050406030204" charset="0"/>
              <a:ea typeface="Cambria Math" panose="02040503050406030204" charset="0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0365B7C2-308D-1A43-B72F-B17AD2035DC0}"/>
              </a:ext>
            </a:extLst>
          </p:cNvPr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3BDFAF91-1EB5-1940-914D-A84167510487}"/>
              </a:ext>
            </a:extLst>
          </p:cNvPr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pic>
        <p:nvPicPr>
          <p:cNvPr id="6" name="Grafik 5" descr="Herzschlag">
            <a:extLst>
              <a:ext uri="{FF2B5EF4-FFF2-40B4-BE49-F238E27FC236}">
                <a16:creationId xmlns:a16="http://schemas.microsoft.com/office/drawing/2014/main" id="{04DD4382-AAD0-764E-8E3F-FC911607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22CFE06-E68B-3B47-B401-8A98089AF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87" y="3022600"/>
            <a:ext cx="3352800" cy="838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bldLvl="0" animBg="1"/>
      <p:bldP spid="22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601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de-DE" altLang="en-US" dirty="0" err="1"/>
              <a:t>Normals </a:t>
            </a:r>
            <a:br>
              <a:rPr lang="en-US" dirty="0" err="1"/>
            </a:br>
            <a:r>
              <a:rPr lang="de-DE" altLang="en-US" sz="2000" dirty="0" err="1"/>
              <a:t>Improvement Approach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/>
      <p:bldP spid="43" grpId="0" animBg="1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de-DE" altLang="en-US" dirty="0" err="1"/>
              <a:t>Normals </a:t>
            </a:r>
            <a:br>
              <a:rPr lang="en-US" dirty="0" err="1"/>
            </a:br>
            <a:r>
              <a:rPr lang="de-DE" altLang="en-US" sz="2000" dirty="0" err="1"/>
              <a:t>Improvement Approach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</a:t>
            </a:r>
            <a:r>
              <a:rPr lang="de-DE" altLang="en-US" dirty="0"/>
              <a:t>and</a:t>
            </a:r>
            <a:r>
              <a:rPr lang="en-US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</a:t>
            </a:r>
            <a:r>
              <a:rPr lang="de-DE" altLang="en-US" dirty="0"/>
              <a:t>of Baseline CNN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Improvement Approaches </a:t>
            </a:r>
            <a:endParaRPr 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 err="1"/>
              <a:t>Arichtecture Modifications: Superpixel-Input and Normal to Depth Transformer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/>
              <a:t>Lossfunction Modifications incl. Normals and Superpixel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dirty="0"/>
              <a:t>Results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 and </a:t>
            </a:r>
            <a:r>
              <a:rPr lang="de-DE" altLang="en-US" dirty="0"/>
              <a:t>further </a:t>
            </a:r>
            <a:r>
              <a:rPr lang="en-US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7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1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9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278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1000"/>
              <a:t>* based on KITTI EIGEN ZHOU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000" dirty="0" err="1"/>
              <a:t>*** runtime error, thread killed due to shared memory not big enough</a:t>
            </a:r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** superpixel are currently calculated on CPU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de-DE" altLang="en-US" sz="2000" dirty="0">
                <a:sym typeface="+mn-ea"/>
              </a:rPr>
              <a:t>Possibilites of implementation of Superpixels inside the net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360045" y="4305935"/>
            <a:ext cx="6823710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de-DE" altLang="en-US"/>
              <a:t>as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6470" y="50831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/>
          <p:nvPr/>
        </p:nvCxnSpPr>
        <p:spPr>
          <a:xfrm>
            <a:off x="1904365" y="53955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414905" y="48082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872105" y="51371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14905" y="54133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142865" y="51269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672330" y="53949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43090" y="54133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150" y="5083175"/>
            <a:ext cx="934085" cy="611505"/>
          </a:xfrm>
          <a:prstGeom prst="rect">
            <a:avLst/>
          </a:prstGeom>
        </p:spPr>
      </p:pic>
      <p:cxnSp>
        <p:nvCxnSpPr>
          <p:cNvPr id="27" name="Shape 694"/>
          <p:cNvCxnSpPr>
            <a:endCxn id="26" idx="1"/>
          </p:cNvCxnSpPr>
          <p:nvPr/>
        </p:nvCxnSpPr>
        <p:spPr>
          <a:xfrm flipV="1">
            <a:off x="7183755" y="5389245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758190" y="57765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28" name="Shape 723"/>
          <p:cNvSpPr txBox="1"/>
          <p:nvPr/>
        </p:nvSpPr>
        <p:spPr>
          <a:xfrm>
            <a:off x="7577455" y="57048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21" grpId="0" animBg="1"/>
      <p:bldP spid="43" grpId="0"/>
      <p:bldP spid="43" grpId="1"/>
      <p:bldP spid="43" grpId="2"/>
      <p:bldP spid="43" grpId="3"/>
      <p:bldP spid="28" grpId="0"/>
      <p:bldP spid="28" grpId="1"/>
      <p:bldP spid="28" grpId="2"/>
      <p:bldP spid="28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7626985" y="507619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75" y="4170045"/>
            <a:ext cx="1101090" cy="9931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41820" y="519938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r>
              <a:rPr lang="de-DE" dirty="0">
                <a:solidFill>
                  <a:schemeClr val="tx1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13" grpId="0"/>
      <p:bldP spid="1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 err="1"/>
              <a:t>Superpixel</a:t>
            </a:r>
            <a:br>
              <a:rPr lang="en-US" dirty="0" err="1"/>
            </a:br>
            <a:r>
              <a:rPr lang="de-DE" altLang="en-US" sz="2000" dirty="0" err="1"/>
              <a:t>Improvement Approach 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dirty="0" err="1"/>
              <a:t>Superpixel (Demo)</a:t>
            </a:r>
            <a:br>
              <a:rPr lang="en-US" dirty="0" err="1"/>
            </a:br>
            <a:r>
              <a:rPr lang="en-US" dirty="0" err="1"/>
              <a:t>A</a:t>
            </a:r>
            <a:r>
              <a:rPr lang="de-DE" altLang="en-US" dirty="0" err="1"/>
              <a:t>pplied on Kitti Dataset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endParaRPr lang="de-DE" altLang="en-US" sz="2000" dirty="0" err="1"/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400" b="1" dirty="0">
                  <a:solidFill>
                    <a:schemeClr val="tx1"/>
                  </a:solidFill>
                </a:rPr>
                <a:t>Market</a:t>
              </a: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400" b="1" dirty="0">
                  <a:solidFill>
                    <a:schemeClr val="tx1"/>
                  </a:solidFill>
                </a:rPr>
                <a:t>Market</a:t>
              </a: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4435" y="2501900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400" b="1" dirty="0">
                  <a:solidFill>
                    <a:schemeClr val="tx1"/>
                  </a:solidFill>
                </a:rPr>
                <a:t>Market</a:t>
              </a: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7" grpId="0" bldLvl="0" animBg="1"/>
      <p:bldP spid="7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Improving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" y="487616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1959</Words>
  <Application>Microsoft Macintosh PowerPoint</Application>
  <PresentationFormat>Bildschirmpräsentation (4:3)</PresentationFormat>
  <Paragraphs>375</Paragraphs>
  <Slides>34</Slides>
  <Notes>3</Notes>
  <HiddenSlides>1</HiddenSlides>
  <MMClips>4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Arial</vt:lpstr>
      <vt:lpstr>Bitstream Charter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Superpixel Improvement Approach I</vt:lpstr>
      <vt:lpstr>Superpixel (Demo) Applied on Kitti Dataset</vt:lpstr>
      <vt:lpstr>Improvements</vt:lpstr>
      <vt:lpstr>Improving normals with superpixel</vt:lpstr>
      <vt:lpstr>Superpixel in Loss Function </vt:lpstr>
      <vt:lpstr>Superpixel in Loss Function </vt:lpstr>
      <vt:lpstr>Superpixel in Loss Function </vt:lpstr>
      <vt:lpstr>Superpixel in Loss Function </vt:lpstr>
      <vt:lpstr>Normals in Loss Function </vt:lpstr>
      <vt:lpstr>Architecture LOSS: Digging Into Self-Supervised Monocular Depth Estimation [1]</vt:lpstr>
      <vt:lpstr>Architecture LOSS: Digging Into Self-Supervised Monocular Depth Estimation [1]</vt:lpstr>
      <vt:lpstr>Architecture Detail View: Digging deeper into Monocular View [1]</vt:lpstr>
      <vt:lpstr>Normals  Improvement Approach II</vt:lpstr>
      <vt:lpstr>Normals  Improvement Approach II</vt:lpstr>
      <vt:lpstr>Architecture Implementations Introducing N2D Block</vt:lpstr>
      <vt:lpstr>Architecture New Input: RGB </vt:lpstr>
      <vt:lpstr>Architecture New Input: RGB | Superpixel </vt:lpstr>
      <vt:lpstr>4. Results     All Approaches</vt:lpstr>
      <vt:lpstr>4. Results     Demo</vt:lpstr>
      <vt:lpstr>Forecast and further approaches Possibilites of implementation of Superpixels inside the net</vt:lpstr>
      <vt:lpstr>Review</vt:lpstr>
      <vt:lpstr>Literature</vt:lpstr>
      <vt:lpstr>7. Backup Slides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Bini kunst</cp:lastModifiedBy>
  <cp:revision>142</cp:revision>
  <dcterms:created xsi:type="dcterms:W3CDTF">2020-02-09T22:22:07Z</dcterms:created>
  <dcterms:modified xsi:type="dcterms:W3CDTF">2020-02-10T15:24:58Z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